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  <p:sldId id="262" r:id="rId4"/>
    <p:sldId id="263" r:id="rId5"/>
    <p:sldId id="264" r:id="rId6"/>
    <p:sldId id="258" r:id="rId7"/>
    <p:sldId id="259" r:id="rId8"/>
    <p:sldId id="260" r:id="rId9"/>
    <p:sldId id="26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5365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533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259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37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505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5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605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811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721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727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74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2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65F97F-0F9D-4543-8974-9965D26112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Deskundigheid en Organisatie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07DA030-67C7-42D8-93B7-C891B88A48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1 Periode 7</a:t>
            </a:r>
          </a:p>
        </p:txBody>
      </p:sp>
    </p:spTree>
    <p:extLst>
      <p:ext uri="{BB962C8B-B14F-4D97-AF65-F5344CB8AC3E}">
        <p14:creationId xmlns:p14="http://schemas.microsoft.com/office/powerpoint/2010/main" val="2263704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639A10-982B-4472-A7E9-2C46D14EF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Lesdoel</a:t>
            </a:r>
            <a:r>
              <a:rPr lang="nl-NL" dirty="0"/>
              <a:t> van deze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2249CF-3EB8-4B36-9E7A-0A31DA6AC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2200" dirty="0"/>
              <a:t>Na deze les kun je in eigen woorden uitleggen wat een visie is en wat een missie is en zelf een eigen visie en missie uitwerken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6689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13B050B2-35BF-4812-94AB-BC4438B7A1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98" r="39168" b="-1"/>
          <a:stretch/>
        </p:blipFill>
        <p:spPr>
          <a:xfrm>
            <a:off x="642" y="10"/>
            <a:ext cx="4804931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5FBB5DE-56B7-48FF-8FE5-C28003E36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841505"/>
            <a:ext cx="3489926" cy="1174991"/>
          </a:xfrm>
          <a:solidFill>
            <a:schemeClr val="tx1">
              <a:alpha val="60000"/>
            </a:schemeClr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nl-NL" sz="2400" b="1">
                <a:solidFill>
                  <a:schemeClr val="bg1"/>
                </a:solidFill>
              </a:rPr>
              <a:t>Introductie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8CB20D-3A07-4859-91F6-E91D70F66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9675" y="1078871"/>
            <a:ext cx="7171683" cy="5255254"/>
          </a:xfrm>
        </p:spPr>
        <p:txBody>
          <a:bodyPr anchor="ctr">
            <a:noAutofit/>
          </a:bodyPr>
          <a:lstStyle/>
          <a:p>
            <a:endParaRPr lang="nl-NL" sz="2400" b="1" dirty="0"/>
          </a:p>
          <a:p>
            <a:r>
              <a:rPr lang="nl-NL" sz="2400" b="1" dirty="0"/>
              <a:t>Vak: </a:t>
            </a:r>
            <a:r>
              <a:rPr lang="nl-NL" sz="2400" b="1" dirty="0">
                <a:sym typeface="Wingdings" panose="05000000000000000000" pitchFamily="2" charset="2"/>
              </a:rPr>
              <a:t>Deskundigheid en organisatie </a:t>
            </a:r>
          </a:p>
          <a:p>
            <a:endParaRPr lang="nl-NL" sz="2400" dirty="0">
              <a:sym typeface="Wingdings" panose="05000000000000000000" pitchFamily="2" charset="2"/>
            </a:endParaRPr>
          </a:p>
          <a:p>
            <a:r>
              <a:rPr lang="nl-NL" sz="2400" b="1" dirty="0">
                <a:sym typeface="Wingdings" panose="05000000000000000000" pitchFamily="2" charset="2"/>
              </a:rPr>
              <a:t>Periode 3: </a:t>
            </a:r>
            <a:r>
              <a:rPr lang="nl-NL" sz="2400" dirty="0">
                <a:sym typeface="Wingdings" panose="05000000000000000000" pitchFamily="2" charset="2"/>
              </a:rPr>
              <a:t>PW en MZ gezamenlijk les</a:t>
            </a:r>
          </a:p>
          <a:p>
            <a:pPr marL="0" indent="0">
              <a:buNone/>
            </a:pPr>
            <a:r>
              <a:rPr lang="nl-NL" sz="2400" dirty="0">
                <a:sym typeface="Wingdings" panose="05000000000000000000" pitchFamily="2" charset="2"/>
              </a:rPr>
              <a:t>Professioneel werken thema 13, 14 en 19</a:t>
            </a:r>
          </a:p>
          <a:p>
            <a:pPr marL="0" indent="0">
              <a:buNone/>
            </a:pPr>
            <a:endParaRPr lang="nl-NL" sz="2400" dirty="0">
              <a:sym typeface="Wingdings" panose="05000000000000000000" pitchFamily="2" charset="2"/>
            </a:endParaRPr>
          </a:p>
          <a:p>
            <a:r>
              <a:rPr lang="nl-NL" sz="2400" b="1" dirty="0">
                <a:sym typeface="Wingdings" panose="05000000000000000000" pitchFamily="2" charset="2"/>
              </a:rPr>
              <a:t>Periode 4: </a:t>
            </a:r>
            <a:r>
              <a:rPr lang="nl-NL" sz="2400" dirty="0">
                <a:sym typeface="Wingdings" panose="05000000000000000000" pitchFamily="2" charset="2"/>
              </a:rPr>
              <a:t>PW en MZ apart les </a:t>
            </a:r>
          </a:p>
          <a:p>
            <a:pPr marL="0" indent="0">
              <a:buNone/>
            </a:pPr>
            <a:r>
              <a:rPr lang="nl-NL" sz="2400" dirty="0">
                <a:sym typeface="Wingdings" panose="05000000000000000000" pitchFamily="2" charset="2"/>
              </a:rPr>
              <a:t>Dus PW’ers van Myrthe en de MZ’ers van Dana</a:t>
            </a:r>
          </a:p>
          <a:p>
            <a:endParaRPr lang="nl-NL" sz="2400" dirty="0">
              <a:sym typeface="Wingdings" panose="05000000000000000000" pitchFamily="2" charset="2"/>
            </a:endParaRPr>
          </a:p>
          <a:p>
            <a:r>
              <a:rPr lang="nl-NL" sz="2400" dirty="0"/>
              <a:t>Gekoppeld aan oefenexamen:  </a:t>
            </a:r>
            <a:r>
              <a:rPr lang="nl-NL" sz="2400" b="1" dirty="0"/>
              <a:t>Werkt aan het bevorderen en bewaken van kwaliteitszorg</a:t>
            </a:r>
          </a:p>
          <a:p>
            <a:endParaRPr lang="nl-NL" sz="24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397480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0F00C4-4E5E-4B5C-8D40-E1D2DF148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5" y="346138"/>
            <a:ext cx="7729728" cy="1188720"/>
          </a:xfrm>
        </p:spPr>
        <p:txBody>
          <a:bodyPr/>
          <a:lstStyle/>
          <a:p>
            <a:r>
              <a:rPr lang="nl-NL" dirty="0"/>
              <a:t>Toetsing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8E382B-C156-41C7-9DEF-24F171FAB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054" y="1904048"/>
            <a:ext cx="9017889" cy="4134231"/>
          </a:xfrm>
        </p:spPr>
        <p:txBody>
          <a:bodyPr/>
          <a:lstStyle/>
          <a:p>
            <a:endParaRPr lang="nl-NL" sz="2400" dirty="0">
              <a:sym typeface="Wingdings" panose="05000000000000000000" pitchFamily="2" charset="2"/>
            </a:endParaRPr>
          </a:p>
          <a:p>
            <a:pPr algn="ctr"/>
            <a:r>
              <a:rPr lang="nl-NL" sz="2400" b="1" dirty="0">
                <a:sym typeface="Wingdings" panose="05000000000000000000" pitchFamily="2" charset="2"/>
              </a:rPr>
              <a:t>Periode 3: </a:t>
            </a:r>
          </a:p>
          <a:p>
            <a:pPr marL="0" indent="0" algn="ctr">
              <a:buNone/>
            </a:pPr>
            <a:r>
              <a:rPr lang="nl-NL" sz="2400" dirty="0">
                <a:sym typeface="Wingdings" panose="05000000000000000000" pitchFamily="2" charset="2"/>
              </a:rPr>
              <a:t>Eindverslag van alle gemaakte opdrachten tijdens de lessen + een </a:t>
            </a:r>
            <a:r>
              <a:rPr lang="nl-NL" sz="2400">
                <a:sym typeface="Wingdings" panose="05000000000000000000" pitchFamily="2" charset="2"/>
              </a:rPr>
              <a:t>reflectieverslag STRAK.</a:t>
            </a:r>
            <a:endParaRPr lang="nl-NL" sz="2400" dirty="0">
              <a:sym typeface="Wingdings" panose="05000000000000000000" pitchFamily="2" charset="2"/>
            </a:endParaRPr>
          </a:p>
          <a:p>
            <a:pPr algn="ctr"/>
            <a:endParaRPr lang="nl-NL" sz="2400" dirty="0">
              <a:sym typeface="Wingdings" panose="05000000000000000000" pitchFamily="2" charset="2"/>
            </a:endParaRPr>
          </a:p>
          <a:p>
            <a:pPr algn="ctr"/>
            <a:r>
              <a:rPr lang="nl-NL" sz="2400" b="1" dirty="0">
                <a:sym typeface="Wingdings" panose="05000000000000000000" pitchFamily="2" charset="2"/>
              </a:rPr>
              <a:t>Periode 4: </a:t>
            </a:r>
          </a:p>
          <a:p>
            <a:pPr marL="0" indent="0" algn="ctr">
              <a:buNone/>
            </a:pPr>
            <a:r>
              <a:rPr lang="nl-NL" sz="2400" dirty="0">
                <a:sym typeface="Wingdings" panose="05000000000000000000" pitchFamily="2" charset="2"/>
              </a:rPr>
              <a:t>Tentamen van alle hoofdstukken </a:t>
            </a:r>
          </a:p>
          <a:p>
            <a:pPr marL="0" indent="0">
              <a:buNone/>
            </a:pPr>
            <a:endParaRPr lang="nl-NL" sz="2400" dirty="0">
              <a:sym typeface="Wingdings" panose="05000000000000000000" pitchFamily="2" charset="2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1472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3529DB1-2200-4A61-AA0D-3E2C60E073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889" r="33221" b="-1"/>
          <a:stretch/>
        </p:blipFill>
        <p:spPr>
          <a:xfrm>
            <a:off x="642" y="10"/>
            <a:ext cx="4910405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D8596F6-8D29-4072-9CF3-9A1AEF062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841505"/>
            <a:ext cx="3150879" cy="1174991"/>
          </a:xfrm>
          <a:solidFill>
            <a:schemeClr val="tx1">
              <a:alpha val="60000"/>
            </a:schemeClr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nl-NL" sz="2400">
                <a:solidFill>
                  <a:schemeClr val="bg1"/>
                </a:solidFill>
              </a:rPr>
              <a:t>vandaag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FE283D-5723-4079-BDA2-671594F2B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2966" y="976129"/>
            <a:ext cx="7209033" cy="5054801"/>
          </a:xfrm>
        </p:spPr>
        <p:txBody>
          <a:bodyPr anchor="ctr">
            <a:normAutofit/>
          </a:bodyPr>
          <a:lstStyle/>
          <a:p>
            <a:pPr algn="ctr"/>
            <a:r>
              <a:rPr lang="nl-NL" sz="2400" b="1" dirty="0"/>
              <a:t>Boek: Professioneel werken </a:t>
            </a:r>
          </a:p>
          <a:p>
            <a:pPr marL="0" indent="0">
              <a:buNone/>
            </a:pPr>
            <a:endParaRPr lang="nl-NL" sz="2400" b="1" dirty="0"/>
          </a:p>
          <a:p>
            <a:r>
              <a:rPr lang="nl-NL" sz="2400" b="1" dirty="0"/>
              <a:t>Begin maken aan Thema 13:  </a:t>
            </a:r>
            <a:r>
              <a:rPr lang="nl-NL" sz="2400" dirty="0"/>
              <a:t>Visie en beleid </a:t>
            </a:r>
          </a:p>
          <a:p>
            <a:endParaRPr lang="nl-NL" sz="2400" dirty="0"/>
          </a:p>
          <a:p>
            <a:pPr marL="0" indent="0" algn="ctr">
              <a:buNone/>
            </a:pPr>
            <a:r>
              <a:rPr lang="nl-NL" sz="2400" b="1" dirty="0" err="1"/>
              <a:t>Lesdoel</a:t>
            </a:r>
            <a:r>
              <a:rPr lang="nl-NL" sz="2400" b="1" dirty="0"/>
              <a:t>: </a:t>
            </a:r>
          </a:p>
          <a:p>
            <a:pPr marL="0" indent="0" algn="ctr">
              <a:buNone/>
            </a:pPr>
            <a:r>
              <a:rPr lang="nl-NL" sz="2400" dirty="0"/>
              <a:t>Na deze les kun je in eigen woorden uitleggen wat een visie is en wat een missie is en zelf een eigen visie en missie uitwerken</a:t>
            </a:r>
          </a:p>
        </p:txBody>
      </p:sp>
    </p:spTree>
    <p:extLst>
      <p:ext uri="{BB962C8B-B14F-4D97-AF65-F5344CB8AC3E}">
        <p14:creationId xmlns:p14="http://schemas.microsoft.com/office/powerpoint/2010/main" val="1880777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30FE0-C542-45A1-BCD8-935787009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24625" y="640080"/>
            <a:ext cx="8924024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1817" y="825096"/>
            <a:ext cx="854964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49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3CBAA78-AB13-46ED-849E-B62584B29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109" y="1586484"/>
            <a:ext cx="3685032" cy="3685032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nl-NL" sz="2100" dirty="0">
                <a:solidFill>
                  <a:srgbClr val="FFFFFF"/>
                </a:solidFill>
              </a:rPr>
              <a:t>Voorbeelden visies en missies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B5A947-9CB8-4E3C-B4E3-10164301C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8877" y="1077626"/>
            <a:ext cx="6746176" cy="4325904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endParaRPr lang="nl-NL" sz="2400" i="1" dirty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nl-NL" sz="2400" b="1" dirty="0">
                <a:solidFill>
                  <a:srgbClr val="404040"/>
                </a:solidFill>
              </a:rPr>
              <a:t>Visie Tony’s Chocolonely</a:t>
            </a:r>
            <a:endParaRPr lang="nl-NL" sz="2400" i="1" dirty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nl-NL" sz="2400" i="1" dirty="0">
                <a:solidFill>
                  <a:srgbClr val="404040"/>
                </a:solidFill>
              </a:rPr>
              <a:t>100% slaafvrije chocolade. </a:t>
            </a:r>
            <a:br>
              <a:rPr lang="nl-NL" sz="2400" dirty="0">
                <a:solidFill>
                  <a:srgbClr val="404040"/>
                </a:solidFill>
              </a:rPr>
            </a:br>
            <a:r>
              <a:rPr lang="nl-NL" sz="2400" i="1" dirty="0">
                <a:solidFill>
                  <a:srgbClr val="404040"/>
                </a:solidFill>
              </a:rPr>
              <a:t>Niet alleen onze chocolade, maar alle chocolade wereldwijd.</a:t>
            </a:r>
          </a:p>
          <a:p>
            <a:pPr marL="0" indent="0">
              <a:buNone/>
            </a:pPr>
            <a:endParaRPr lang="nl-NL" sz="2400" i="1" dirty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nl-NL" sz="2400" b="1" dirty="0">
                <a:solidFill>
                  <a:srgbClr val="404040"/>
                </a:solidFill>
              </a:rPr>
              <a:t>Missie Tony’s Chocolonely</a:t>
            </a:r>
            <a:endParaRPr lang="nl-NL" sz="2400" dirty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nl-NL" sz="2400" i="1" dirty="0">
                <a:solidFill>
                  <a:srgbClr val="404040"/>
                </a:solidFill>
              </a:rPr>
              <a:t>Samen maken we 100% slaafvrij de norm in chocolade. </a:t>
            </a:r>
            <a:br>
              <a:rPr lang="nl-NL" sz="2400" dirty="0">
                <a:solidFill>
                  <a:srgbClr val="404040"/>
                </a:solidFill>
              </a:rPr>
            </a:br>
            <a:r>
              <a:rPr lang="nl-NL" sz="2400" i="1" dirty="0">
                <a:solidFill>
                  <a:srgbClr val="404040"/>
                </a:solidFill>
              </a:rPr>
              <a:t>Dit doen we door als chocoladebedrijf het goede voorbeeld te geven en door de industrie, de politiek en consumenten in beweging te brengen om te veranderen.</a:t>
            </a:r>
            <a:endParaRPr lang="nl-NL" sz="2400" dirty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nl-NL" sz="2400" i="1" dirty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nl-NL" sz="2400" i="1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975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B1A00D-AA04-43B2-A360-882B83B4B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nl-NL" sz="3000">
                <a:solidFill>
                  <a:srgbClr val="FFFFFF"/>
                </a:solidFill>
              </a:rPr>
              <a:t>Vandaag</a:t>
            </a:r>
            <a:br>
              <a:rPr lang="nl-NL" sz="3000">
                <a:solidFill>
                  <a:srgbClr val="FFFFFF"/>
                </a:solidFill>
              </a:rPr>
            </a:br>
            <a:r>
              <a:rPr lang="nl-NL" sz="3000">
                <a:solidFill>
                  <a:srgbClr val="FFFFFF"/>
                </a:solidFill>
              </a:rPr>
              <a:t>thema 13 visie en beleid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971077-9D18-40D1-976D-5C66D53A5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5450" y="104775"/>
            <a:ext cx="6076950" cy="6848475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nl-NL" sz="2400" u="sng" dirty="0"/>
              <a:t>Missie: </a:t>
            </a:r>
          </a:p>
          <a:p>
            <a:pPr marL="0" indent="0">
              <a:buNone/>
            </a:pPr>
            <a:r>
              <a:rPr lang="nl-NL" sz="2400" dirty="0"/>
              <a:t>Een missie geeft aan wat je als organisatie naar buiten wilt uitdragen: gericht op </a:t>
            </a:r>
            <a:r>
              <a:rPr lang="nl-NL" sz="2400" u="sng" dirty="0"/>
              <a:t>identiteit en waarden!</a:t>
            </a:r>
          </a:p>
          <a:p>
            <a:pPr marL="0" indent="0">
              <a:buNone/>
            </a:pPr>
            <a:r>
              <a:rPr lang="nl-NL" sz="2400" dirty="0"/>
              <a:t>Waarvoor we staan!</a:t>
            </a:r>
          </a:p>
          <a:p>
            <a:pPr marL="0" indent="0" algn="ctr">
              <a:buNone/>
            </a:pPr>
            <a:r>
              <a:rPr lang="nl-NL" sz="2400" dirty="0">
                <a:solidFill>
                  <a:srgbClr val="00B0F0"/>
                </a:solidFill>
              </a:rPr>
              <a:t>Kenmerken</a:t>
            </a:r>
          </a:p>
          <a:p>
            <a:pPr lvl="0" algn="ctr"/>
            <a:r>
              <a:rPr lang="nl-NL" sz="2400" dirty="0"/>
              <a:t>Gericht op organisatie</a:t>
            </a:r>
          </a:p>
          <a:p>
            <a:pPr lvl="0" algn="ctr"/>
            <a:r>
              <a:rPr lang="nl-NL" sz="2400" dirty="0"/>
              <a:t>Wordt meestal </a:t>
            </a:r>
            <a:r>
              <a:rPr lang="nl-NL" sz="2400" u="sng" dirty="0"/>
              <a:t>niet </a:t>
            </a:r>
            <a:r>
              <a:rPr lang="nl-NL" sz="2400" dirty="0"/>
              <a:t>bijgesteld</a:t>
            </a:r>
          </a:p>
          <a:p>
            <a:pPr marL="0" indent="0">
              <a:buNone/>
            </a:pPr>
            <a:r>
              <a:rPr lang="nl-NL" sz="2400" u="sng" dirty="0"/>
              <a:t>Visie:</a:t>
            </a:r>
          </a:p>
          <a:p>
            <a:pPr marL="0" indent="0">
              <a:buNone/>
            </a:pPr>
            <a:r>
              <a:rPr lang="nl-NL" sz="2400" dirty="0"/>
              <a:t>Een visie geeft aan wat de na te streven idealen van de organisatie zijn: gericht op de </a:t>
            </a:r>
            <a:r>
              <a:rPr lang="nl-NL" sz="2400" u="sng" dirty="0"/>
              <a:t>toekomst! </a:t>
            </a:r>
          </a:p>
          <a:p>
            <a:pPr marL="0" indent="0">
              <a:buNone/>
            </a:pPr>
            <a:r>
              <a:rPr lang="nl-NL" sz="2400" dirty="0"/>
              <a:t>Waarvoor we gaan! </a:t>
            </a:r>
          </a:p>
          <a:p>
            <a:pPr marL="0" indent="0" algn="ctr">
              <a:buNone/>
            </a:pPr>
            <a:r>
              <a:rPr lang="nl-NL" sz="2400" dirty="0">
                <a:solidFill>
                  <a:srgbClr val="00B0F0"/>
                </a:solidFill>
              </a:rPr>
              <a:t>Kenmerken</a:t>
            </a:r>
          </a:p>
          <a:p>
            <a:pPr algn="ctr"/>
            <a:r>
              <a:rPr lang="nl-NL" sz="2400" dirty="0"/>
              <a:t>Toekomstgericht</a:t>
            </a:r>
          </a:p>
          <a:p>
            <a:pPr algn="ctr"/>
            <a:r>
              <a:rPr lang="nl-NL" sz="2400" dirty="0"/>
              <a:t>Kan bijgesteld worden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39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8F219C-C4A8-449C-B935-674C6AE83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Verschil Missie en visie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290372A8-420A-4324-A56F-233636D429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1760" y="2702743"/>
            <a:ext cx="10448479" cy="285985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7468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6AECC5-0BE4-4CDD-9EB2-E1C24382E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3329" y="475074"/>
            <a:ext cx="7729728" cy="1188720"/>
          </a:xfrm>
        </p:spPr>
        <p:txBody>
          <a:bodyPr/>
          <a:lstStyle/>
          <a:p>
            <a: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Missie en visie: EN dan?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CA44C4-6802-446D-8786-C26C21698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3413" y="1940578"/>
            <a:ext cx="9849561" cy="4647832"/>
          </a:xfrm>
        </p:spPr>
        <p:txBody>
          <a:bodyPr/>
          <a:lstStyle/>
          <a:p>
            <a:pPr marL="0" indent="0" algn="ctr">
              <a:buNone/>
            </a:pPr>
            <a:r>
              <a:rPr lang="nl-NL" sz="2200" b="1" dirty="0">
                <a:solidFill>
                  <a:schemeClr val="tx1"/>
                </a:solidFill>
              </a:rPr>
              <a:t>Beleid</a:t>
            </a:r>
          </a:p>
          <a:p>
            <a:pPr marL="0" indent="0" algn="ctr">
              <a:buNone/>
            </a:pPr>
            <a:r>
              <a:rPr lang="nl-NL" sz="2200" i="1" dirty="0">
                <a:solidFill>
                  <a:schemeClr val="tx1"/>
                </a:solidFill>
              </a:rPr>
              <a:t>“De manier waarop de organisatie de missie in een bepaalde periode kan bereiken”</a:t>
            </a:r>
            <a:endParaRPr lang="nl-NL" sz="2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nl-NL" sz="2200" dirty="0">
                <a:solidFill>
                  <a:schemeClr val="tx1"/>
                </a:solidFill>
              </a:rPr>
              <a:t> Beleidskeuzes moeten passen bij missie</a:t>
            </a:r>
          </a:p>
          <a:p>
            <a:pPr marL="0" indent="0" algn="ctr">
              <a:buNone/>
            </a:pPr>
            <a:r>
              <a:rPr lang="nl-NL" sz="2200" dirty="0">
                <a:solidFill>
                  <a:schemeClr val="tx1"/>
                </a:solidFill>
              </a:rPr>
              <a:t> Geven richting aan wat van medewerkers verwacht wordt</a:t>
            </a:r>
          </a:p>
          <a:p>
            <a:pPr marL="0" indent="0" algn="ctr">
              <a:buNone/>
            </a:pPr>
            <a:endParaRPr lang="nl-NL" sz="22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nl-NL" sz="2200" b="1" dirty="0">
                <a:solidFill>
                  <a:schemeClr val="tx1"/>
                </a:solidFill>
              </a:rPr>
              <a:t>Beleidsplan</a:t>
            </a:r>
          </a:p>
          <a:p>
            <a:pPr marL="0" indent="0" algn="ctr">
              <a:buNone/>
            </a:pPr>
            <a:r>
              <a:rPr lang="nl-NL" sz="2200" i="1" dirty="0">
                <a:solidFill>
                  <a:schemeClr val="tx1"/>
                </a:solidFill>
              </a:rPr>
              <a:t>Op welke manier de organisatie haar doelen (missie) </a:t>
            </a:r>
            <a:r>
              <a:rPr lang="nl-NL" sz="2200" i="1" u="sng" dirty="0">
                <a:solidFill>
                  <a:schemeClr val="tx1"/>
                </a:solidFill>
              </a:rPr>
              <a:t>precies</a:t>
            </a:r>
            <a:r>
              <a:rPr lang="nl-NL" sz="2200" i="1" dirty="0">
                <a:solidFill>
                  <a:schemeClr val="tx1"/>
                </a:solidFill>
              </a:rPr>
              <a:t> wil bereiken”</a:t>
            </a:r>
          </a:p>
          <a:p>
            <a:pPr marL="0" indent="0" algn="ctr">
              <a:buNone/>
            </a:pPr>
            <a:r>
              <a:rPr lang="nl-NL" sz="2200" dirty="0">
                <a:solidFill>
                  <a:schemeClr val="tx1"/>
                </a:solidFill>
                <a:sym typeface="Wingdings" panose="05000000000000000000" pitchFamily="2" charset="2"/>
              </a:rPr>
              <a:t>Beleid opstellen/wijzigen op basis van b</a:t>
            </a:r>
            <a:r>
              <a:rPr lang="nl-NL" sz="2200" dirty="0">
                <a:solidFill>
                  <a:schemeClr val="tx1"/>
                </a:solidFill>
              </a:rPr>
              <a:t>eleidsuitgangspunten</a:t>
            </a:r>
          </a:p>
          <a:p>
            <a:pPr marL="0" indent="0" algn="ctr">
              <a:buNone/>
            </a:pPr>
            <a:r>
              <a:rPr lang="nl-NL" sz="2200" dirty="0">
                <a:solidFill>
                  <a:schemeClr val="tx1"/>
                </a:solidFill>
              </a:rPr>
              <a:t> Doelen, middelen en tijd bepalen zodat de missie ‘slaagt’</a:t>
            </a:r>
            <a:endParaRPr lang="nl-NL" sz="22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938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5E575E56-FBF3-4A0A-B2BD-FFCC5F040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7599" y="4892040"/>
            <a:ext cx="7729728" cy="1188720"/>
          </a:xfrm>
        </p:spPr>
        <p:txBody>
          <a:bodyPr vert="horz" lIns="182880" tIns="182880" rIns="182880" bIns="182880" rtlCol="0" anchor="ctr" anchorCtr="1">
            <a:normAutofit/>
          </a:bodyPr>
          <a:lstStyle/>
          <a:p>
            <a:r>
              <a:rPr lang="en-US" kern="1200" cap="all" spc="200" baseline="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Opdracht - </a:t>
            </a:r>
            <a:r>
              <a:rPr lang="en-US" dirty="0"/>
              <a:t>visie en missie</a:t>
            </a:r>
            <a:endParaRPr lang="en-US" kern="1200" cap="all" spc="200" baseline="0" dirty="0">
              <a:solidFill>
                <a:srgbClr val="262626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9ADDC0-21E4-438D-87CF-AECF7F6E1F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346" b="3654"/>
          <a:stretch/>
        </p:blipFill>
        <p:spPr>
          <a:xfrm>
            <a:off x="20" y="10"/>
            <a:ext cx="12191980" cy="457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061330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k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374</Words>
  <Application>Microsoft Office PowerPoint</Application>
  <PresentationFormat>Breedbeeld</PresentationFormat>
  <Paragraphs>61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Pakket</vt:lpstr>
      <vt:lpstr>Deskundigheid en Organisatie</vt:lpstr>
      <vt:lpstr>Introductie</vt:lpstr>
      <vt:lpstr>Toetsing </vt:lpstr>
      <vt:lpstr>vandaag</vt:lpstr>
      <vt:lpstr>Voorbeelden visies en missies</vt:lpstr>
      <vt:lpstr>Vandaag thema 13 visie en beleid</vt:lpstr>
      <vt:lpstr>Verschil Missie en visie</vt:lpstr>
      <vt:lpstr>Missie en visie: EN dan?</vt:lpstr>
      <vt:lpstr>Opdracht - visie en missie</vt:lpstr>
      <vt:lpstr>Lesdoel van deze 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Deskundigheid en Organisatie</dc:title>
  <dc:creator>Dana Wolters</dc:creator>
  <cp:lastModifiedBy>Myrthe Langeveld</cp:lastModifiedBy>
  <cp:revision>23</cp:revision>
  <dcterms:created xsi:type="dcterms:W3CDTF">2020-02-09T11:42:39Z</dcterms:created>
  <dcterms:modified xsi:type="dcterms:W3CDTF">2020-02-10T14:07:38Z</dcterms:modified>
</cp:coreProperties>
</file>